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2" r:id="rId5"/>
    <p:sldId id="261" r:id="rId6"/>
    <p:sldId id="263" r:id="rId7"/>
    <p:sldId id="258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9"/>
    <p:restoredTop sz="94729"/>
  </p:normalViewPr>
  <p:slideViewPr>
    <p:cSldViewPr snapToGrid="0" snapToObjects="1">
      <p:cViewPr varScale="1">
        <p:scale>
          <a:sx n="144" d="100"/>
          <a:sy n="144" d="100"/>
        </p:scale>
        <p:origin x="1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A249B-8484-934A-8EB7-18CB25E38CAA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C35B9-8C02-0B40-B9ED-31DD5CB78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3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extra step give you extra freedom to fine-tune your changes before final commits</a:t>
            </a:r>
          </a:p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interesting metaphor:  you can think stage is the process to magically turn the changed files into stone and repo only receive different stones.</a:t>
            </a:r>
          </a:p>
          <a:p>
            <a:pPr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Staging is a step before the commit process in git. That is, a commit in git is performed in two steps: staging and actual commit.</a:t>
            </a:r>
          </a:p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long as a changeset is in the staging area, git allows you to edit it as you like (replace staged files with other versions of staged files, remove changes from staging, etc.).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C35B9-8C02-0B40-B9ED-31DD5CB780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85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EE16-7699-B745-B9D7-35332A0B4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48064-398F-4441-A874-7665B304D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4425F-CF0F-4B4A-BD05-B37EEC9F1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DCAB3-54FA-AB47-926E-B49727D5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00A56-7556-F94A-ADDA-61653E42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7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3469-F219-2748-B08A-B291CBDD0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84A18-1B61-4840-BE62-105E45F2A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3D45-3235-5843-BC61-A244D0D74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B9522-806E-BC4C-8273-6E798E0E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3B3FC-36A3-6C4E-A560-F2903878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4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FD0-E3BD-0F46-A83F-68FF5B6E1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A7AD5-5BF9-5B4D-BA60-EC6C8A1C4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001AD-76CE-E94A-8B8F-42A656B88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2C779-06CC-2E41-A3B4-E367B679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C22AF-2C4E-3F41-92F4-770E924E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3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8642-2422-0C4A-93CC-6B6D4D204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702EE-1B35-9647-8B86-1934D7034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8768-F696-F542-A7DA-D87A6A430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1B2C0-B900-4A48-9290-88026D6C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54096-973D-7B4F-B41B-2579B6AA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67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19C5-EEF3-AF45-BE7F-3E7C6F25F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0E63A-D015-B044-9C58-D2A19E768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AF583-A04D-0D45-A8C7-174A3444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6D5E-E6C8-5446-9B4F-2ABF48FE2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528CB-23FD-9240-8947-E4B3FEE5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1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0225-C9FA-DE44-9317-E5F7AB72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54A9-0A62-2143-8D9D-0B14A6C66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2C62F-F53D-AE46-B132-ED23E894C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034FE-8BE6-364E-A182-D144C834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B1D1A-8120-2249-B257-6CF13EE4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BDC11-4916-B748-B15A-48178560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4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A7F7-C313-AE41-993A-8548882E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6078C-F6B1-D74C-A2DD-847477751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7F86B-2750-7C45-A804-60574AF4E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6B6E1-7B3A-9E4C-93FD-52FF09FF5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1E594-4BAD-6A40-B59C-5444C2732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5D836E-E80A-A643-A3FF-B21AF3C51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14E7C-DDF4-7F40-AE19-E80309DAB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68256-6904-D84A-BBA2-B23763DB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1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7C6D-CB54-2C48-A593-596328D1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70FA97-2478-5945-B2F1-0235D1AB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EA83D-0CF3-C646-9E1B-432831E9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D064E-903E-BC42-9D00-05CF9AD2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7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DBF81-8878-8C47-B657-39546AB0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A2E25-C03F-E34F-AEEC-70FAAF867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93EBC-F268-B34F-A2AB-D7EBE9CD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3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8A8F-D34A-244C-AF4F-C000D751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CF5AA-72CB-3740-8916-76A6E654C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E1D39C-4445-884C-994F-310B1E088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53724-8072-D745-8077-B5FB0585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D8198-80E9-8842-BA5D-B598ECD3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439FB-DC28-CA45-AAA1-DEEBC313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3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0DBE-6E20-D74B-8133-411C9193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E02E0-25EA-954A-83B9-3AD552ABF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11175-FF4B-B142-B1E2-E82146413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D986B-8AE1-1147-8A37-8E7EF0EB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3BAE0-5125-7142-8C0E-13D200271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D1BA7-AB2B-274F-815D-BA56A4C9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3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59F05-F771-8847-B97D-06442E16D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D445A-320C-9D4B-A3EF-85EDD7334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1055D-6B4E-E648-B1C0-4E9533660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2500F-1A54-BD41-BC9B-98B76A1AEC3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6FC58-7EB0-F14E-9A32-6E83E7A44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FB8B6-8F17-A14F-93F0-D31E2EFD2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A9795-0334-8D45-A96D-030C8AF0E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34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trrgi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dtcenter.org/com-GSI/BUFR/ProdGSI_SSH_123.pdf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vlab.ncep.noaa.gov/redmine/projects/comgs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lab.ncep.noaa.gov/code-review/" TargetMode="External"/><Relationship Id="rId4" Type="http://schemas.openxmlformats.org/officeDocument/2006/relationships/hyperlink" Target="https://vlab.ncep.noaa.gov/redmine/projects/comgsi/repository/diff?utf8=&#10003;&amp;rev=0b3aaac17ef87cf5fb98c21818a0bf5981f83960&amp;rev_to=918d9efb9e6444945751fb0685098fbb77016f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saving-changes/gitigno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17AFC7-6343-2440-9508-16D474A9985F}"/>
              </a:ext>
            </a:extLst>
          </p:cNvPr>
          <p:cNvSpPr txBox="1"/>
          <p:nvPr/>
        </p:nvSpPr>
        <p:spPr>
          <a:xfrm>
            <a:off x="4181384" y="213063"/>
            <a:ext cx="3417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GIT use for ProdGSI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4F49E-C731-C942-A6E0-08E7A43ACD0A}"/>
              </a:ext>
            </a:extLst>
          </p:cNvPr>
          <p:cNvSpPr txBox="1"/>
          <p:nvPr/>
        </p:nvSpPr>
        <p:spPr>
          <a:xfrm>
            <a:off x="1632858" y="1611086"/>
            <a:ext cx="75520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My GIT experiences: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Support ProdGSI (GSI/EnKF) community through DTC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/>
              <a:t>Maintain four Real-time 3DRTMA runs and </a:t>
            </a:r>
            <a:r>
              <a:rPr lang="en-US" sz="2000" dirty="0" err="1"/>
              <a:t>HRRRx</a:t>
            </a:r>
            <a:r>
              <a:rPr lang="en-US" sz="2000" dirty="0"/>
              <a:t> variants using 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DA000-29D3-1B48-A7AF-FA904CF759D8}"/>
              </a:ext>
            </a:extLst>
          </p:cNvPr>
          <p:cNvSpPr txBox="1"/>
          <p:nvPr/>
        </p:nvSpPr>
        <p:spPr>
          <a:xfrm>
            <a:off x="1807029" y="2895711"/>
            <a:ext cx="704244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 special use cases: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track multiple remotes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track </a:t>
            </a:r>
            <a:r>
              <a:rPr lang="en-US" sz="2000" dirty="0" err="1"/>
              <a:t>Vlab</a:t>
            </a:r>
            <a:r>
              <a:rPr lang="en-US" sz="2000" dirty="0"/>
              <a:t> and </a:t>
            </a:r>
            <a:r>
              <a:rPr lang="en-US" sz="2000" dirty="0" err="1"/>
              <a:t>Github</a:t>
            </a:r>
            <a:r>
              <a:rPr lang="en-US" sz="2000" dirty="0"/>
              <a:t>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track multiple </a:t>
            </a:r>
            <a:r>
              <a:rPr lang="en-US" sz="2000" dirty="0" err="1"/>
              <a:t>Github</a:t>
            </a:r>
            <a:r>
              <a:rPr lang="en-US" sz="2000" dirty="0"/>
              <a:t> accounts (use multiple SSH keys)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Git under a group (role)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Push only current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why .</a:t>
            </a:r>
            <a:r>
              <a:rPr lang="en-US" sz="2000" dirty="0" err="1"/>
              <a:t>gitignore</a:t>
            </a:r>
            <a:r>
              <a:rPr lang="en-US" sz="2000" dirty="0"/>
              <a:t> does not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</a:t>
            </a:r>
            <a:r>
              <a:rPr lang="en-US" sz="2000" dirty="0" err="1"/>
              <a:t>Github</a:t>
            </a:r>
            <a:r>
              <a:rPr lang="en-US" sz="2000" dirty="0"/>
              <a:t> password-less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undo "git add" or "git commit"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.git needs to be located in another location to save disk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merge your changes without a fast-forward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12A53-2AB3-604D-9665-3C203447CA04}"/>
              </a:ext>
            </a:extLst>
          </p:cNvPr>
          <p:cNvSpPr txBox="1"/>
          <p:nvPr/>
        </p:nvSpPr>
        <p:spPr>
          <a:xfrm>
            <a:off x="5159829" y="79783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Guoqing 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266D8-7847-1743-AC34-3CE9A1888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5" t="32254" r="21599" b="31529"/>
          <a:stretch/>
        </p:blipFill>
        <p:spPr>
          <a:xfrm>
            <a:off x="9095874" y="4586522"/>
            <a:ext cx="2273969" cy="731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CCDD5-7049-4D4A-9A34-839EE22E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219" y="5468316"/>
            <a:ext cx="1439277" cy="905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FA981-1BED-274B-ACFE-1B1072F6B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381" y="213063"/>
            <a:ext cx="774476" cy="77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4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0C960-2C89-714C-ADFD-372A4FF12E73}"/>
              </a:ext>
            </a:extLst>
          </p:cNvPr>
          <p:cNvSpPr txBox="1"/>
          <p:nvPr/>
        </p:nvSpPr>
        <p:spPr>
          <a:xfrm>
            <a:off x="411480" y="109688"/>
            <a:ext cx="118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 </a:t>
            </a:r>
            <a:r>
              <a:rPr lang="en-US" dirty="0" err="1"/>
              <a:t>vimdiff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35ADA4-C8E9-E141-971A-12FE14DE6DE1}"/>
              </a:ext>
            </a:extLst>
          </p:cNvPr>
          <p:cNvSpPr/>
          <p:nvPr/>
        </p:nvSpPr>
        <p:spPr>
          <a:xfrm>
            <a:off x="2179320" y="96079"/>
            <a:ext cx="60960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/>
              <a:t>git config --global </a:t>
            </a:r>
            <a:r>
              <a:rPr lang="en-US" dirty="0" err="1"/>
              <a:t>diff.tool</a:t>
            </a:r>
            <a:r>
              <a:rPr lang="en-US" dirty="0"/>
              <a:t> </a:t>
            </a:r>
            <a:r>
              <a:rPr lang="en-US" dirty="0" err="1"/>
              <a:t>vimdiff</a:t>
            </a:r>
            <a:br>
              <a:rPr lang="en-US" dirty="0"/>
            </a:br>
            <a:r>
              <a:rPr lang="en-US" dirty="0"/>
              <a:t>git config --global </a:t>
            </a:r>
            <a:r>
              <a:rPr lang="en-US" dirty="0" err="1"/>
              <a:t>difftool.prompt</a:t>
            </a:r>
            <a:r>
              <a:rPr lang="en-US" dirty="0"/>
              <a:t> false</a:t>
            </a:r>
            <a:br>
              <a:rPr lang="en-US" dirty="0"/>
            </a:br>
            <a:r>
              <a:rPr lang="en-US" dirty="0"/>
              <a:t>git config --global </a:t>
            </a:r>
            <a:r>
              <a:rPr lang="en-US" dirty="0" err="1"/>
              <a:t>alias.vimdiff</a:t>
            </a:r>
            <a:r>
              <a:rPr lang="en-US" dirty="0"/>
              <a:t> </a:t>
            </a:r>
            <a:r>
              <a:rPr lang="en-US" dirty="0" err="1"/>
              <a:t>difftool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B4A9D-0687-6B41-BCC8-710D9DD5A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79" y="2327227"/>
            <a:ext cx="9083040" cy="4434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76E7AB-FA52-CE43-9CF5-D2F04B8FA37B}"/>
              </a:ext>
            </a:extLst>
          </p:cNvPr>
          <p:cNvSpPr txBox="1"/>
          <p:nvPr/>
        </p:nvSpPr>
        <p:spPr>
          <a:xfrm>
            <a:off x="1017193" y="1126898"/>
            <a:ext cx="4210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checkout GSI-CAPS</a:t>
            </a:r>
          </a:p>
          <a:p>
            <a:r>
              <a:rPr lang="en-US" dirty="0"/>
              <a:t>git diff --name-only HEAD HEAD~1</a:t>
            </a:r>
          </a:p>
          <a:p>
            <a:r>
              <a:rPr lang="en-US" dirty="0"/>
              <a:t>git diff HEAD HEAD~1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gsi</a:t>
            </a:r>
            <a:r>
              <a:rPr lang="en-US" dirty="0"/>
              <a:t>/intdbz.f90</a:t>
            </a:r>
          </a:p>
          <a:p>
            <a:r>
              <a:rPr lang="en-US" dirty="0"/>
              <a:t>git </a:t>
            </a:r>
            <a:r>
              <a:rPr lang="en-US" dirty="0" err="1"/>
              <a:t>vimdiff</a:t>
            </a:r>
            <a:r>
              <a:rPr lang="en-US" dirty="0"/>
              <a:t> HEAD HEAD~1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gsi</a:t>
            </a:r>
            <a:r>
              <a:rPr lang="en-US" dirty="0"/>
              <a:t>/intdbz.f90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F318D-4256-604E-87F5-EF0D168F52D9}"/>
              </a:ext>
            </a:extLst>
          </p:cNvPr>
          <p:cNvSpPr txBox="1"/>
          <p:nvPr/>
        </p:nvSpPr>
        <p:spPr>
          <a:xfrm>
            <a:off x="7379208" y="5797296"/>
            <a:ext cx="2958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Similar view as from Redmine</a:t>
            </a:r>
          </a:p>
        </p:txBody>
      </p:sp>
    </p:spTree>
    <p:extLst>
      <p:ext uri="{BB962C8B-B14F-4D97-AF65-F5344CB8AC3E}">
        <p14:creationId xmlns:p14="http://schemas.microsoft.com/office/powerpoint/2010/main" val="102889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965A72-7F23-5946-9D93-CBB49E7CA1EB}"/>
              </a:ext>
            </a:extLst>
          </p:cNvPr>
          <p:cNvSpPr txBox="1"/>
          <p:nvPr/>
        </p:nvSpPr>
        <p:spPr>
          <a:xfrm>
            <a:off x="2876365" y="1553592"/>
            <a:ext cx="5160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git clone </a:t>
            </a:r>
            <a:r>
              <a:rPr lang="en-US" sz="3600" b="1" dirty="0" err="1"/>
              <a:t>gerrit:</a:t>
            </a:r>
            <a:r>
              <a:rPr lang="en-US" sz="3600" b="1" dirty="0" err="1">
                <a:solidFill>
                  <a:srgbClr val="0432FF"/>
                </a:solidFill>
              </a:rPr>
              <a:t>rt-sandbox</a:t>
            </a:r>
            <a:endParaRPr lang="en-US" sz="3600" b="1" dirty="0">
              <a:solidFill>
                <a:srgbClr val="0432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F76B8-9BBD-CA44-A164-1E9B92FA5EFA}"/>
              </a:ext>
            </a:extLst>
          </p:cNvPr>
          <p:cNvSpPr txBox="1"/>
          <p:nvPr/>
        </p:nvSpPr>
        <p:spPr>
          <a:xfrm>
            <a:off x="1532306" y="727969"/>
            <a:ext cx="2875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GIT Test Drive: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F8552-8CD3-EC41-B7B0-77685D31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693" y="2713868"/>
            <a:ext cx="4424544" cy="29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8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23575-4923-6A41-B50B-10BE789EFA62}"/>
              </a:ext>
            </a:extLst>
          </p:cNvPr>
          <p:cNvSpPr txBox="1"/>
          <p:nvPr/>
        </p:nvSpPr>
        <p:spPr>
          <a:xfrm>
            <a:off x="1660125" y="1001438"/>
            <a:ext cx="566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compile regional ProdGSI on Hera, Jet, </a:t>
            </a:r>
            <a:r>
              <a:rPr lang="en-US" dirty="0" err="1"/>
              <a:t>Cheyenee</a:t>
            </a:r>
            <a:r>
              <a:rPr lang="en-US" dirty="0"/>
              <a:t>, Orion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66CD2-1354-AA4D-A3A6-89A692B85D9E}"/>
              </a:ext>
            </a:extLst>
          </p:cNvPr>
          <p:cNvSpPr txBox="1"/>
          <p:nvPr/>
        </p:nvSpPr>
        <p:spPr>
          <a:xfrm>
            <a:off x="523782" y="355107"/>
            <a:ext cx="497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How to compile ProdGSI: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A68CC9-8694-404C-91CE-248F9BF98B4A}"/>
              </a:ext>
            </a:extLst>
          </p:cNvPr>
          <p:cNvSpPr/>
          <p:nvPr/>
        </p:nvSpPr>
        <p:spPr>
          <a:xfrm>
            <a:off x="2395378" y="1463103"/>
            <a:ext cx="196047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ush</a:t>
            </a:r>
            <a:r>
              <a:rPr lang="en-US" dirty="0"/>
              <a:t>/</a:t>
            </a:r>
            <a:r>
              <a:rPr lang="en-US" dirty="0" err="1"/>
              <a:t>build.comgsi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C4AFA-57A7-8042-B381-4699DD47ABF3}"/>
              </a:ext>
            </a:extLst>
          </p:cNvPr>
          <p:cNvSpPr txBox="1"/>
          <p:nvPr/>
        </p:nvSpPr>
        <p:spPr>
          <a:xfrm>
            <a:off x="1660125" y="1924768"/>
            <a:ext cx="854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will automatically load required modules and do compiling with appropriate parameters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4CF5C-DBE3-D147-BBA8-125C5AB9397E}"/>
              </a:ext>
            </a:extLst>
          </p:cNvPr>
          <p:cNvSpPr/>
          <p:nvPr/>
        </p:nvSpPr>
        <p:spPr>
          <a:xfrm>
            <a:off x="1207810" y="2340266"/>
            <a:ext cx="7401017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$ source </a:t>
            </a:r>
            <a:r>
              <a:rPr lang="en-US" sz="1200" b="1" dirty="0">
                <a:solidFill>
                  <a:srgbClr val="0432FF"/>
                </a:solidFill>
              </a:rPr>
              <a:t>/home/rtrr/PARM_EXEC/modulefiles/modulefile.hera.GSI_UPP_WRF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2DC9F-06EF-AE48-8D9A-7DECF6DE0932}"/>
              </a:ext>
            </a:extLst>
          </p:cNvPr>
          <p:cNvSpPr/>
          <p:nvPr/>
        </p:nvSpPr>
        <p:spPr>
          <a:xfrm>
            <a:off x="1207810" y="2617265"/>
            <a:ext cx="999625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$ </a:t>
            </a:r>
            <a:r>
              <a:rPr lang="en-US" sz="1200" dirty="0" err="1"/>
              <a:t>cmake</a:t>
            </a:r>
            <a:r>
              <a:rPr lang="en-US" sz="1200" dirty="0"/>
              <a:t> -DENKF_MODE=WRF -DBUILD_GSDCLOUD_ARW=ON -DBUILD_ENKF_PREPROCESS_ARW=ON -DBUILD_UTIL_COM=ON ..  2&gt;&amp;1  | tee </a:t>
            </a:r>
            <a:r>
              <a:rPr lang="en-US" sz="1200" dirty="0" err="1"/>
              <a:t>output.cmake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73AB0-8784-764D-BE4E-E56A64E075D9}"/>
              </a:ext>
            </a:extLst>
          </p:cNvPr>
          <p:cNvSpPr txBox="1"/>
          <p:nvPr/>
        </p:nvSpPr>
        <p:spPr>
          <a:xfrm>
            <a:off x="523782" y="3226119"/>
            <a:ext cx="5196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How to compile GSD_UTL:</a:t>
            </a:r>
          </a:p>
        </p:txBody>
      </p:sp>
      <p:sp>
        <p:nvSpPr>
          <p:cNvPr id="12" name="Explosion 2 11">
            <a:extLst>
              <a:ext uri="{FF2B5EF4-FFF2-40B4-BE49-F238E27FC236}">
                <a16:creationId xmlns:a16="http://schemas.microsoft.com/office/drawing/2014/main" id="{D021FBD8-0B53-2C4D-A654-6A363EF22B2A}"/>
              </a:ext>
            </a:extLst>
          </p:cNvPr>
          <p:cNvSpPr/>
          <p:nvPr/>
        </p:nvSpPr>
        <p:spPr>
          <a:xfrm>
            <a:off x="8457634" y="133768"/>
            <a:ext cx="3512694" cy="1522979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bonus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19CEC8-289C-B04B-906E-D5B40D00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07" y="3937469"/>
            <a:ext cx="6004214" cy="12935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48FBEAB-C2AC-D347-893A-539668355751}"/>
              </a:ext>
            </a:extLst>
          </p:cNvPr>
          <p:cNvSpPr/>
          <p:nvPr/>
        </p:nvSpPr>
        <p:spPr>
          <a:xfrm>
            <a:off x="1852440" y="4214917"/>
            <a:ext cx="10999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build.all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ADBA15-6577-F24D-AAE1-3B1E4A4353F7}"/>
              </a:ext>
            </a:extLst>
          </p:cNvPr>
          <p:cNvSpPr txBox="1"/>
          <p:nvPr/>
        </p:nvSpPr>
        <p:spPr>
          <a:xfrm>
            <a:off x="1207810" y="3853254"/>
            <a:ext cx="308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GSD_UTL/</a:t>
            </a:r>
            <a:r>
              <a:rPr lang="en-US" dirty="0" err="1"/>
              <a:t>data_process</a:t>
            </a:r>
            <a:r>
              <a:rPr lang="en-US" dirty="0"/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F8AB8C-D57A-0D44-8248-F3496276489A}"/>
              </a:ext>
            </a:extLst>
          </p:cNvPr>
          <p:cNvSpPr txBox="1"/>
          <p:nvPr/>
        </p:nvSpPr>
        <p:spPr>
          <a:xfrm>
            <a:off x="523782" y="5296048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Git under rtrr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E53FC-36DA-594A-AA85-422FE88281D4}"/>
              </a:ext>
            </a:extLst>
          </p:cNvPr>
          <p:cNvSpPr txBox="1"/>
          <p:nvPr/>
        </p:nvSpPr>
        <p:spPr>
          <a:xfrm>
            <a:off x="1873123" y="6097131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bit.ly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rtrrgit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2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4" grpId="0" animBg="1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6CEC07-2852-924C-A50E-144F02EFC0C9}"/>
              </a:ext>
            </a:extLst>
          </p:cNvPr>
          <p:cNvSpPr txBox="1"/>
          <p:nvPr/>
        </p:nvSpPr>
        <p:spPr>
          <a:xfrm>
            <a:off x="613610" y="204537"/>
            <a:ext cx="358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Preparation for GIT with ProdGSI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5ABC9-CD3E-084A-8D69-BA7377E82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76" y="207271"/>
            <a:ext cx="2563729" cy="700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AB4D6-339D-5F48-A074-0BD96C85FAAF}"/>
              </a:ext>
            </a:extLst>
          </p:cNvPr>
          <p:cNvSpPr txBox="1"/>
          <p:nvPr/>
        </p:nvSpPr>
        <p:spPr>
          <a:xfrm>
            <a:off x="613610" y="507760"/>
            <a:ext cx="3712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--</a:t>
            </a:r>
            <a:r>
              <a:rPr lang="en-US" sz="2000" b="1" dirty="0">
                <a:solidFill>
                  <a:srgbClr val="0432FF"/>
                </a:solidFill>
              </a:rPr>
              <a:t>Set up connection to </a:t>
            </a:r>
            <a:r>
              <a:rPr lang="en-US" sz="2000" b="1" dirty="0" err="1">
                <a:solidFill>
                  <a:srgbClr val="0432FF"/>
                </a:solidFill>
              </a:rPr>
              <a:t>Vlab</a:t>
            </a:r>
            <a:r>
              <a:rPr lang="en-US" sz="2000" b="1" dirty="0">
                <a:solidFill>
                  <a:srgbClr val="0432FF"/>
                </a:solidFill>
              </a:rPr>
              <a:t> </a:t>
            </a:r>
            <a:r>
              <a:rPr lang="en-US" sz="2000" b="1" dirty="0" err="1">
                <a:solidFill>
                  <a:srgbClr val="0432FF"/>
                </a:solidFill>
              </a:rPr>
              <a:t>gerrit</a:t>
            </a:r>
            <a:endParaRPr lang="en-US" sz="2000" b="1" dirty="0">
              <a:solidFill>
                <a:srgbClr val="0432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2C461-1127-E64A-9B72-8B463311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564" y="1595975"/>
            <a:ext cx="2583447" cy="752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ED6BC-A4E2-4A45-9086-1819F533282C}"/>
              </a:ext>
            </a:extLst>
          </p:cNvPr>
          <p:cNvSpPr txBox="1"/>
          <p:nvPr/>
        </p:nvSpPr>
        <p:spPr>
          <a:xfrm>
            <a:off x="1070810" y="1211093"/>
            <a:ext cx="501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Create a  “</a:t>
            </a:r>
            <a:r>
              <a:rPr lang="en-US" dirty="0" err="1"/>
              <a:t>gerrit</a:t>
            </a:r>
            <a:r>
              <a:rPr lang="en-US" dirty="0"/>
              <a:t>” host entry in the .</a:t>
            </a:r>
            <a:r>
              <a:rPr lang="en-US" dirty="0" err="1"/>
              <a:t>ssh</a:t>
            </a:r>
            <a:r>
              <a:rPr lang="en-US" dirty="0"/>
              <a:t>/config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1A9C7-C694-8043-8553-384FCC660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595" y="2412447"/>
            <a:ext cx="2113067" cy="560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A31D06-49FE-BC4A-9CDB-7CBD1F852542}"/>
              </a:ext>
            </a:extLst>
          </p:cNvPr>
          <p:cNvSpPr txBox="1"/>
          <p:nvPr/>
        </p:nvSpPr>
        <p:spPr>
          <a:xfrm>
            <a:off x="3681662" y="2467762"/>
            <a:ext cx="441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also create a “</a:t>
            </a:r>
            <a:r>
              <a:rPr lang="en-US" dirty="0" err="1"/>
              <a:t>github</a:t>
            </a:r>
            <a:r>
              <a:rPr lang="en-US" dirty="0"/>
              <a:t>” entry similarly.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B57F4-1BB5-1749-A17D-131B87B360A5}"/>
              </a:ext>
            </a:extLst>
          </p:cNvPr>
          <p:cNvSpPr txBox="1"/>
          <p:nvPr/>
        </p:nvSpPr>
        <p:spPr>
          <a:xfrm>
            <a:off x="999129" y="3140317"/>
            <a:ext cx="430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Copy your public </a:t>
            </a:r>
            <a:r>
              <a:rPr lang="en-US" dirty="0" err="1"/>
              <a:t>ssh</a:t>
            </a:r>
            <a:r>
              <a:rPr lang="en-US" dirty="0"/>
              <a:t> key to </a:t>
            </a:r>
            <a:r>
              <a:rPr lang="en-US" dirty="0" err="1"/>
              <a:t>gerrit</a:t>
            </a:r>
            <a:r>
              <a:rPr lang="en-US" dirty="0"/>
              <a:t> website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E37E5-0844-A740-A8C1-32FB5250218C}"/>
              </a:ext>
            </a:extLst>
          </p:cNvPr>
          <p:cNvSpPr/>
          <p:nvPr/>
        </p:nvSpPr>
        <p:spPr>
          <a:xfrm>
            <a:off x="1550307" y="3580574"/>
            <a:ext cx="566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dtcenter.org</a:t>
            </a:r>
            <a:r>
              <a:rPr lang="en-US" dirty="0">
                <a:hlinkClick r:id="rId5"/>
              </a:rPr>
              <a:t>/com-GSI/BUFR/ProdGSI_SSH_123.pdf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9037F-1B28-824F-A789-828ED7F9C27D}"/>
              </a:ext>
            </a:extLst>
          </p:cNvPr>
          <p:cNvSpPr txBox="1"/>
          <p:nvPr/>
        </p:nvSpPr>
        <p:spPr>
          <a:xfrm>
            <a:off x="999129" y="4093017"/>
            <a:ext cx="3476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Test your connection  (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gerrit</a:t>
            </a:r>
            <a:r>
              <a:rPr lang="en-US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DDE2E9-233F-E640-AF0D-E2F6E553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73" y="4501503"/>
            <a:ext cx="5241343" cy="167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4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24BF4-115B-404F-8D4E-E829894B722F}"/>
              </a:ext>
            </a:extLst>
          </p:cNvPr>
          <p:cNvSpPr txBox="1"/>
          <p:nvPr/>
        </p:nvSpPr>
        <p:spPr>
          <a:xfrm>
            <a:off x="697831" y="433136"/>
            <a:ext cx="5188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Redmine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https://vlab.ncep.noaa.gov/redmine/projects/comgsi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FB124-7518-0C43-8CA2-EEC6CB795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85" y="601579"/>
            <a:ext cx="5409740" cy="4608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47C768-C1EB-954A-85E4-6E3F4153791C}"/>
              </a:ext>
            </a:extLst>
          </p:cNvPr>
          <p:cNvSpPr/>
          <p:nvPr/>
        </p:nvSpPr>
        <p:spPr>
          <a:xfrm>
            <a:off x="697831" y="16483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9353D"/>
                </a:solidFill>
                <a:latin typeface="Montserrat"/>
              </a:rPr>
              <a:t>Redmine provides developers with wiki, forum and issue tracking functionality. </a:t>
            </a:r>
          </a:p>
          <a:p>
            <a:endParaRPr lang="en-US" dirty="0">
              <a:solidFill>
                <a:srgbClr val="29353D"/>
              </a:solidFill>
              <a:latin typeface="Montserrat"/>
            </a:endParaRPr>
          </a:p>
          <a:p>
            <a:r>
              <a:rPr lang="en-US" dirty="0"/>
              <a:t>Wiki, check branches, </a:t>
            </a:r>
            <a:r>
              <a:rPr lang="en-US" dirty="0">
                <a:hlinkClick r:id="rId4"/>
              </a:rPr>
              <a:t>compare codes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C3B3C-8915-D640-96D4-FF2789155475}"/>
              </a:ext>
            </a:extLst>
          </p:cNvPr>
          <p:cNvSpPr txBox="1"/>
          <p:nvPr/>
        </p:nvSpPr>
        <p:spPr>
          <a:xfrm>
            <a:off x="697830" y="3356793"/>
            <a:ext cx="405546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432FF"/>
                </a:solidFill>
              </a:rPr>
              <a:t>Gerrit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https://vlab.ncep.noaa.gov/code-review/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1DF01B-9C85-034A-8A85-9E9EB845C0F6}"/>
              </a:ext>
            </a:extLst>
          </p:cNvPr>
          <p:cNvSpPr/>
          <p:nvPr/>
        </p:nvSpPr>
        <p:spPr>
          <a:xfrm>
            <a:off x="880539" y="4526344"/>
            <a:ext cx="425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Code host, Code review,  user management</a:t>
            </a:r>
          </a:p>
        </p:txBody>
      </p:sp>
    </p:spTree>
    <p:extLst>
      <p:ext uri="{BB962C8B-B14F-4D97-AF65-F5344CB8AC3E}">
        <p14:creationId xmlns:p14="http://schemas.microsoft.com/office/powerpoint/2010/main" val="45961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3D3C8-1048-F942-8114-0DC2AC68C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90" y="60157"/>
            <a:ext cx="4114845" cy="61636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D8C0A3-050B-3F45-9226-B1F6B35C1DA4}"/>
              </a:ext>
            </a:extLst>
          </p:cNvPr>
          <p:cNvSpPr/>
          <p:nvPr/>
        </p:nvSpPr>
        <p:spPr>
          <a:xfrm>
            <a:off x="702646" y="5598138"/>
            <a:ext cx="4699532" cy="625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17591-5A81-0642-BB54-B58593098E22}"/>
              </a:ext>
            </a:extLst>
          </p:cNvPr>
          <p:cNvSpPr txBox="1"/>
          <p:nvPr/>
        </p:nvSpPr>
        <p:spPr>
          <a:xfrm>
            <a:off x="6581273" y="733927"/>
            <a:ext cx="4114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fix/  and </a:t>
            </a:r>
            <a:r>
              <a:rPr lang="en-US" sz="2400" dirty="0" err="1"/>
              <a:t>libsrc</a:t>
            </a:r>
            <a:r>
              <a:rPr lang="en-US" sz="2400" dirty="0"/>
              <a:t>/ are submodules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0FA0F9-278C-AB4C-882D-06A4F7E35BCA}"/>
              </a:ext>
            </a:extLst>
          </p:cNvPr>
          <p:cNvSpPr/>
          <p:nvPr/>
        </p:nvSpPr>
        <p:spPr>
          <a:xfrm>
            <a:off x="5923548" y="1195592"/>
            <a:ext cx="5855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443C"/>
                </a:solidFill>
                <a:latin typeface="Arial" panose="020B0604020202020204" pitchFamily="34" charset="0"/>
              </a:rPr>
              <a:t>Submodules allow you to use another Git repository as a subdirectory of ProdGSI repository. 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143555-E05F-7F43-8D54-C629CB4F2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57"/>
          <a:stretch/>
        </p:blipFill>
        <p:spPr>
          <a:xfrm>
            <a:off x="5784182" y="2230398"/>
            <a:ext cx="6134100" cy="1034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AD50F6-7672-F642-9931-4C854616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182" y="3653590"/>
            <a:ext cx="5778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4F9F28-880F-9647-A36F-700DBC492434}"/>
              </a:ext>
            </a:extLst>
          </p:cNvPr>
          <p:cNvSpPr/>
          <p:nvPr/>
        </p:nvSpPr>
        <p:spPr>
          <a:xfrm>
            <a:off x="1004934" y="717703"/>
            <a:ext cx="345755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-webkit-standard"/>
              </a:rPr>
              <a:t>git clone --recursive  </a:t>
            </a:r>
            <a:r>
              <a:rPr lang="en-US" dirty="0" err="1">
                <a:latin typeface="-webkit-standard"/>
              </a:rPr>
              <a:t>gerrit:ProdGSI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88F59-ADC8-1246-9C5B-F0CA50697531}"/>
              </a:ext>
            </a:extLst>
          </p:cNvPr>
          <p:cNvSpPr txBox="1"/>
          <p:nvPr/>
        </p:nvSpPr>
        <p:spPr>
          <a:xfrm>
            <a:off x="312822" y="135433"/>
            <a:ext cx="4149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full clean copy of ProdGSI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3D741-919F-5242-8354-365EC08A10A9}"/>
              </a:ext>
            </a:extLst>
          </p:cNvPr>
          <p:cNvSpPr txBox="1"/>
          <p:nvPr/>
        </p:nvSpPr>
        <p:spPr>
          <a:xfrm>
            <a:off x="1793291" y="1146085"/>
            <a:ext cx="557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5.8G,  takes a few minutes  depending the network speed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4E074-9C1A-E04E-AFCC-7FC6650D0973}"/>
              </a:ext>
            </a:extLst>
          </p:cNvPr>
          <p:cNvSpPr/>
          <p:nvPr/>
        </p:nvSpPr>
        <p:spPr>
          <a:xfrm>
            <a:off x="1029583" y="2495037"/>
            <a:ext cx="94910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-webkit-standard"/>
              </a:rPr>
              <a:t>git fetch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1171F-F602-0F45-9364-EB54598EC7FA}"/>
              </a:ext>
            </a:extLst>
          </p:cNvPr>
          <p:cNvSpPr txBox="1"/>
          <p:nvPr/>
        </p:nvSpPr>
        <p:spPr>
          <a:xfrm>
            <a:off x="312822" y="1822939"/>
            <a:ext cx="1025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ProdGSI already existed, check out another branch (e.g. </a:t>
            </a:r>
            <a:r>
              <a:rPr lang="en-US" sz="2800" b="1" dirty="0" err="1">
                <a:solidFill>
                  <a:srgbClr val="0432FF"/>
                </a:solidFill>
              </a:rPr>
              <a:t>gsd</a:t>
            </a:r>
            <a:r>
              <a:rPr lang="en-US" sz="2800" b="1" dirty="0">
                <a:solidFill>
                  <a:srgbClr val="0432FF"/>
                </a:solidFill>
              </a:rPr>
              <a:t>/develop</a:t>
            </a:r>
            <a:r>
              <a:rPr lang="en-US" sz="28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A8243-69FF-104E-9D17-3CA2CC64A6C8}"/>
              </a:ext>
            </a:extLst>
          </p:cNvPr>
          <p:cNvSpPr/>
          <p:nvPr/>
        </p:nvSpPr>
        <p:spPr>
          <a:xfrm>
            <a:off x="1029583" y="3147847"/>
            <a:ext cx="253954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-webkit-standard"/>
              </a:rPr>
              <a:t>git checkout </a:t>
            </a:r>
            <a:r>
              <a:rPr lang="en-US" dirty="0" err="1">
                <a:latin typeface="-webkit-standard"/>
              </a:rPr>
              <a:t>gsd</a:t>
            </a:r>
            <a:r>
              <a:rPr lang="en-US" dirty="0">
                <a:latin typeface="-webkit-standard"/>
              </a:rPr>
              <a:t>/develop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133DD-FC59-D742-AD15-244518C587D5}"/>
              </a:ext>
            </a:extLst>
          </p:cNvPr>
          <p:cNvSpPr txBox="1"/>
          <p:nvPr/>
        </p:nvSpPr>
        <p:spPr>
          <a:xfrm>
            <a:off x="1978689" y="2467944"/>
            <a:ext cx="441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 all changeset information from Gerrit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063E01-96B8-0743-8065-97B2E08C9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08" y="3190690"/>
            <a:ext cx="6328945" cy="7992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02690-48F2-9A45-86A4-8A82C7CFB8D8}"/>
              </a:ext>
            </a:extLst>
          </p:cNvPr>
          <p:cNvSpPr/>
          <p:nvPr/>
        </p:nvSpPr>
        <p:spPr>
          <a:xfrm>
            <a:off x="3801026" y="3377171"/>
            <a:ext cx="1420198" cy="30463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FF51FF-C7FD-5841-A7AC-F3823185040A}"/>
              </a:ext>
            </a:extLst>
          </p:cNvPr>
          <p:cNvSpPr/>
          <p:nvPr/>
        </p:nvSpPr>
        <p:spPr>
          <a:xfrm>
            <a:off x="1004934" y="4123485"/>
            <a:ext cx="336387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-webkit-standard"/>
              </a:rPr>
              <a:t>git submodule update [fix | </a:t>
            </a:r>
            <a:r>
              <a:rPr lang="en-US" dirty="0" err="1">
                <a:solidFill>
                  <a:srgbClr val="FF0000"/>
                </a:solidFill>
                <a:latin typeface="-webkit-standard"/>
              </a:rPr>
              <a:t>libsrc</a:t>
            </a:r>
            <a:r>
              <a:rPr lang="en-US" dirty="0">
                <a:solidFill>
                  <a:srgbClr val="FF0000"/>
                </a:solidFill>
                <a:latin typeface="-webkit-standard"/>
              </a:rPr>
              <a:t>]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F4E0EE-03B3-AF49-BF3B-F15819C0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63" y="4750076"/>
            <a:ext cx="7336790" cy="5270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38120-89DB-1045-83E5-EFC13C062B73}"/>
              </a:ext>
            </a:extLst>
          </p:cNvPr>
          <p:cNvSpPr/>
          <p:nvPr/>
        </p:nvSpPr>
        <p:spPr>
          <a:xfrm>
            <a:off x="1074775" y="5939560"/>
            <a:ext cx="103477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-webkit-standard"/>
              </a:rPr>
              <a:t>git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5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2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047BC9-651E-2040-BD67-86A90DEA281A}"/>
              </a:ext>
            </a:extLst>
          </p:cNvPr>
          <p:cNvSpPr txBox="1"/>
          <p:nvPr/>
        </p:nvSpPr>
        <p:spPr>
          <a:xfrm>
            <a:off x="221382" y="2117266"/>
            <a:ext cx="7372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Create a new branch before making your changes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5B9B66-9501-E943-B3AD-BB14B480476E}"/>
              </a:ext>
            </a:extLst>
          </p:cNvPr>
          <p:cNvSpPr/>
          <p:nvPr/>
        </p:nvSpPr>
        <p:spPr>
          <a:xfrm>
            <a:off x="1102469" y="2663680"/>
            <a:ext cx="30302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-webkit-standard"/>
              </a:rPr>
              <a:t>git checkout -b </a:t>
            </a:r>
            <a:r>
              <a:rPr lang="en-US" dirty="0" err="1">
                <a:latin typeface="-webkit-standard"/>
              </a:rPr>
              <a:t>gsd</a:t>
            </a:r>
            <a:r>
              <a:rPr lang="en-US" dirty="0">
                <a:latin typeface="-webkit-standard"/>
              </a:rPr>
              <a:t>/</a:t>
            </a:r>
            <a:r>
              <a:rPr lang="en-US" dirty="0" err="1">
                <a:latin typeface="-webkit-standard"/>
              </a:rPr>
              <a:t>haidao-abi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1585F-833A-DD48-88A7-E231E7A1382D}"/>
              </a:ext>
            </a:extLst>
          </p:cNvPr>
          <p:cNvSpPr txBox="1"/>
          <p:nvPr/>
        </p:nvSpPr>
        <p:spPr>
          <a:xfrm>
            <a:off x="303678" y="301163"/>
            <a:ext cx="4338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 what’s current branch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15FFC-C68D-5E4E-8D2E-9301083CF0CB}"/>
              </a:ext>
            </a:extLst>
          </p:cNvPr>
          <p:cNvSpPr/>
          <p:nvPr/>
        </p:nvSpPr>
        <p:spPr>
          <a:xfrm>
            <a:off x="1102470" y="824383"/>
            <a:ext cx="112569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-webkit-standard"/>
              </a:rPr>
              <a:t>git branch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6EFFBD-8E38-8948-92DE-86CFCD4EA6D6}"/>
              </a:ext>
            </a:extLst>
          </p:cNvPr>
          <p:cNvSpPr/>
          <p:nvPr/>
        </p:nvSpPr>
        <p:spPr>
          <a:xfrm>
            <a:off x="1102469" y="1278464"/>
            <a:ext cx="253954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-webkit-standard"/>
              </a:rPr>
              <a:t>git checkout </a:t>
            </a:r>
            <a:r>
              <a:rPr lang="en-US" dirty="0" err="1">
                <a:latin typeface="-webkit-standard"/>
              </a:rPr>
              <a:t>gsd</a:t>
            </a:r>
            <a:r>
              <a:rPr lang="en-US" dirty="0">
                <a:latin typeface="-webkit-standard"/>
              </a:rPr>
              <a:t>/develop</a:t>
            </a:r>
          </a:p>
          <a:p>
            <a:r>
              <a:rPr lang="en-US" dirty="0">
                <a:latin typeface="-webkit-standard"/>
              </a:rPr>
              <a:t>git submodule update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D50B0-74A8-084C-9725-723BA89EF9FA}"/>
              </a:ext>
            </a:extLst>
          </p:cNvPr>
          <p:cNvSpPr txBox="1"/>
          <p:nvPr/>
        </p:nvSpPr>
        <p:spPr>
          <a:xfrm>
            <a:off x="4288536" y="2800943"/>
            <a:ext cx="551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Ming before committing changes to </a:t>
            </a:r>
            <a:r>
              <a:rPr lang="en-US" dirty="0" err="1"/>
              <a:t>gsd</a:t>
            </a:r>
            <a:r>
              <a:rPr lang="en-US" dirty="0"/>
              <a:t>/develop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B2F56-FD23-9746-8E6E-E7DE01280796}"/>
              </a:ext>
            </a:extLst>
          </p:cNvPr>
          <p:cNvSpPr txBox="1"/>
          <p:nvPr/>
        </p:nvSpPr>
        <p:spPr>
          <a:xfrm>
            <a:off x="221382" y="3671759"/>
            <a:ext cx="535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 changes and push to Gerrit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FE2E1A-F2CF-D64E-B0D3-2FE60589BB08}"/>
              </a:ext>
            </a:extLst>
          </p:cNvPr>
          <p:cNvSpPr/>
          <p:nvPr/>
        </p:nvSpPr>
        <p:spPr>
          <a:xfrm>
            <a:off x="1102469" y="4334592"/>
            <a:ext cx="6060698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-webkit-standard"/>
              </a:rPr>
              <a:t>git  add &lt;files&gt;</a:t>
            </a:r>
          </a:p>
          <a:p>
            <a:r>
              <a:rPr lang="en-US" dirty="0">
                <a:latin typeface="-webkit-standard"/>
              </a:rPr>
              <a:t>git status</a:t>
            </a:r>
          </a:p>
          <a:p>
            <a:r>
              <a:rPr lang="en-US" dirty="0">
                <a:latin typeface="-webkit-standard"/>
              </a:rPr>
              <a:t>git commit -m “this is commit message”</a:t>
            </a:r>
          </a:p>
          <a:p>
            <a:r>
              <a:rPr lang="en-US" dirty="0">
                <a:latin typeface="-webkit-standard"/>
              </a:rPr>
              <a:t>git push (git push –u origin </a:t>
            </a:r>
            <a:r>
              <a:rPr lang="en-US" dirty="0" err="1">
                <a:latin typeface="-webkit-standard"/>
              </a:rPr>
              <a:t>gsd</a:t>
            </a:r>
            <a:r>
              <a:rPr lang="en-US" dirty="0">
                <a:latin typeface="-webkit-standard"/>
              </a:rPr>
              <a:t>/</a:t>
            </a:r>
            <a:r>
              <a:rPr lang="en-US" dirty="0" err="1">
                <a:latin typeface="-webkit-standard"/>
              </a:rPr>
              <a:t>haidao-abi</a:t>
            </a:r>
            <a:r>
              <a:rPr lang="en-US" dirty="0">
                <a:latin typeface="-webkit-standard"/>
              </a:rPr>
              <a:t> if it is the first push)</a:t>
            </a:r>
          </a:p>
          <a:p>
            <a:r>
              <a:rPr lang="en-US" dirty="0">
                <a:latin typeface="-webkit-standard"/>
              </a:rPr>
              <a:t>git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4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78CEA6-1D9D-A145-813A-9D1C9C5B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87" y="0"/>
            <a:ext cx="731462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3AF98-284D-074A-BBA9-1A9045D3D57B}"/>
              </a:ext>
            </a:extLst>
          </p:cNvPr>
          <p:cNvSpPr txBox="1"/>
          <p:nvPr/>
        </p:nvSpPr>
        <p:spPr>
          <a:xfrm>
            <a:off x="2663302" y="1368639"/>
            <a:ext cx="105067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ProdGSI/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C9641-A18B-B84D-8378-A5D21AFB374D}"/>
              </a:ext>
            </a:extLst>
          </p:cNvPr>
          <p:cNvSpPr txBox="1"/>
          <p:nvPr/>
        </p:nvSpPr>
        <p:spPr>
          <a:xfrm>
            <a:off x="4342661" y="1368639"/>
            <a:ext cx="111363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.git/index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0CC94-C63F-6845-91E3-FF79E5E43D93}"/>
              </a:ext>
            </a:extLst>
          </p:cNvPr>
          <p:cNvSpPr txBox="1"/>
          <p:nvPr/>
        </p:nvSpPr>
        <p:spPr>
          <a:xfrm>
            <a:off x="5755690" y="1377229"/>
            <a:ext cx="137665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.git/objects/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BFF40-55C6-1549-95C0-4FE64DE68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99" y="1747347"/>
            <a:ext cx="5645201" cy="587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3FEECB-EDFC-DE45-84FD-00E0681A37A8}"/>
              </a:ext>
            </a:extLst>
          </p:cNvPr>
          <p:cNvSpPr txBox="1"/>
          <p:nvPr/>
        </p:nvSpPr>
        <p:spPr>
          <a:xfrm>
            <a:off x="8056486" y="1394697"/>
            <a:ext cx="1188852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Vlab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r>
              <a:rPr lang="en-US" b="1" dirty="0" err="1">
                <a:solidFill>
                  <a:srgbClr val="FFFF00"/>
                </a:solidFill>
              </a:rPr>
              <a:t>gerrit</a:t>
            </a: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Or </a:t>
            </a:r>
            <a:r>
              <a:rPr lang="en-US" b="1" dirty="0" err="1">
                <a:solidFill>
                  <a:srgbClr val="FFFF00"/>
                </a:solidFill>
              </a:rPr>
              <a:t>Github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9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44838A-8989-4140-9B77-4A7B1AFFC5B4}"/>
              </a:ext>
            </a:extLst>
          </p:cNvPr>
          <p:cNvSpPr/>
          <p:nvPr/>
        </p:nvSpPr>
        <p:spPr>
          <a:xfrm>
            <a:off x="2499360" y="421231"/>
            <a:ext cx="876604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track a particular file </a:t>
            </a:r>
          </a:p>
          <a:p>
            <a:r>
              <a:rPr lang="en-US" dirty="0"/>
              <a:t>   git log -- &lt;file&gt; or git log --follow -- &lt;file&gt;</a:t>
            </a:r>
          </a:p>
          <a:p>
            <a:r>
              <a:rPr lang="en-US" dirty="0"/>
              <a:t>   git log -20   (recent 20 commits)</a:t>
            </a:r>
          </a:p>
          <a:p>
            <a:endParaRPr lang="en-US" dirty="0"/>
          </a:p>
          <a:p>
            <a:r>
              <a:rPr lang="en-US" dirty="0"/>
              <a:t>2. only push the branch you are on:   </a:t>
            </a:r>
          </a:p>
          <a:p>
            <a:r>
              <a:rPr lang="en-US" dirty="0"/>
              <a:t>       git config </a:t>
            </a:r>
            <a:r>
              <a:rPr lang="en-US" dirty="0" err="1"/>
              <a:t>remote.origin.push</a:t>
            </a:r>
            <a:r>
              <a:rPr lang="en-US" dirty="0"/>
              <a:t> HEAD</a:t>
            </a:r>
          </a:p>
          <a:p>
            <a:endParaRPr lang="en-US" dirty="0"/>
          </a:p>
          <a:p>
            <a:r>
              <a:rPr lang="en-US" dirty="0"/>
              <a:t>3. .</a:t>
            </a:r>
            <a:r>
              <a:rPr lang="en-US" dirty="0" err="1"/>
              <a:t>gitignore</a:t>
            </a:r>
            <a:r>
              <a:rPr lang="en-US" dirty="0"/>
              <a:t> is very important</a:t>
            </a:r>
          </a:p>
          <a:p>
            <a:r>
              <a:rPr lang="en-US" dirty="0"/>
              <a:t>      tutorial: </a:t>
            </a:r>
            <a:r>
              <a:rPr lang="en-US" dirty="0">
                <a:hlinkClick r:id="rId2"/>
              </a:rPr>
              <a:t>https://www.atlassian.com/git/tutorials/saving-changes/gitignore</a:t>
            </a:r>
            <a:endParaRPr lang="en-US" dirty="0"/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Github</a:t>
            </a:r>
            <a:r>
              <a:rPr lang="en-US" dirty="0"/>
              <a:t> password-less access:</a:t>
            </a:r>
          </a:p>
          <a:p>
            <a:r>
              <a:rPr lang="en-US" dirty="0"/>
              <a:t>    (1) add </a:t>
            </a:r>
            <a:r>
              <a:rPr lang="en-US" dirty="0" err="1"/>
              <a:t>ssh</a:t>
            </a:r>
            <a:r>
              <a:rPr lang="en-US" dirty="0"/>
              <a:t> public key to </a:t>
            </a:r>
            <a:r>
              <a:rPr lang="en-US" dirty="0" err="1"/>
              <a:t>github</a:t>
            </a:r>
            <a:r>
              <a:rPr lang="en-US" dirty="0"/>
              <a:t> website</a:t>
            </a:r>
          </a:p>
          <a:p>
            <a:r>
              <a:rPr lang="en-US" dirty="0"/>
              <a:t>    (2) replace "https://</a:t>
            </a:r>
            <a:r>
              <a:rPr lang="en-US" dirty="0" err="1"/>
              <a:t>github.com</a:t>
            </a:r>
            <a:r>
              <a:rPr lang="en-US" dirty="0"/>
              <a:t>/"" with "</a:t>
            </a:r>
            <a:r>
              <a:rPr lang="en-US" dirty="0" err="1"/>
              <a:t>git@github.com</a:t>
            </a:r>
            <a:r>
              <a:rPr lang="en-US" dirty="0"/>
              <a:t>:/" </a:t>
            </a:r>
          </a:p>
          <a:p>
            <a:endParaRPr lang="en-US" dirty="0"/>
          </a:p>
          <a:p>
            <a:r>
              <a:rPr lang="en-US" dirty="0"/>
              <a:t>5. "Git stash" is very helpful to get a clean working copy instantly.</a:t>
            </a:r>
          </a:p>
          <a:p>
            <a:endParaRPr lang="en-US" dirty="0"/>
          </a:p>
          <a:p>
            <a:r>
              <a:rPr lang="en-US" dirty="0"/>
              <a:t>6. undo a "git add"----</a:t>
            </a:r>
            <a:r>
              <a:rPr lang="en-US" dirty="0" err="1"/>
              <a:t>unstage</a:t>
            </a:r>
            <a:r>
              <a:rPr lang="en-US" dirty="0"/>
              <a:t> changes before "git commit"</a:t>
            </a:r>
          </a:p>
          <a:p>
            <a:r>
              <a:rPr lang="en-US" dirty="0"/>
              <a:t>          git reset &lt;file&gt;   </a:t>
            </a:r>
          </a:p>
          <a:p>
            <a:r>
              <a:rPr lang="en-US" dirty="0"/>
              <a:t>   undo working copy:   git checkout -- .      Or  git checkout -- &lt;file&gt;</a:t>
            </a:r>
          </a:p>
          <a:p>
            <a:r>
              <a:rPr lang="en-US" dirty="0"/>
              <a:t>   undo stage and working copy:   git reset --hard</a:t>
            </a:r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15001095-4EA6-6D48-B269-2BCFAC74983F}"/>
              </a:ext>
            </a:extLst>
          </p:cNvPr>
          <p:cNvSpPr/>
          <p:nvPr/>
        </p:nvSpPr>
        <p:spPr>
          <a:xfrm>
            <a:off x="9072979" y="421231"/>
            <a:ext cx="2334827" cy="1522979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432FF"/>
                </a:solidFill>
              </a:rPr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7374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511461-5138-A048-AEC9-6A0C3B2BB4CE}"/>
              </a:ext>
            </a:extLst>
          </p:cNvPr>
          <p:cNvSpPr/>
          <p:nvPr/>
        </p:nvSpPr>
        <p:spPr>
          <a:xfrm>
            <a:off x="2639627" y="126575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7. undo recent not-pushed commits:</a:t>
            </a:r>
          </a:p>
          <a:p>
            <a:r>
              <a:rPr lang="en-US" dirty="0"/>
              <a:t>     git reset --hard HEAD^  (remove the last commit)</a:t>
            </a:r>
          </a:p>
          <a:p>
            <a:r>
              <a:rPr lang="en-US" dirty="0"/>
              <a:t>     git reset --hard HEAD~2  (to remove the last two commits)</a:t>
            </a:r>
          </a:p>
          <a:p>
            <a:endParaRPr lang="en-US" dirty="0"/>
          </a:p>
          <a:p>
            <a:r>
              <a:rPr lang="en-US" dirty="0"/>
              <a:t>8. default .git directory can be changed (or linked)</a:t>
            </a:r>
          </a:p>
          <a:p>
            <a:endParaRPr lang="en-US" dirty="0"/>
          </a:p>
          <a:p>
            <a:r>
              <a:rPr lang="en-US" dirty="0"/>
              <a:t>9. solve conflicts from git merge</a:t>
            </a:r>
          </a:p>
          <a:p>
            <a:r>
              <a:rPr lang="en-US" dirty="0"/>
              <a:t>     search "&lt;&lt;&lt;&lt;HEAD" inside conflict files</a:t>
            </a:r>
          </a:p>
          <a:p>
            <a:endParaRPr lang="en-US" dirty="0"/>
          </a:p>
          <a:p>
            <a:r>
              <a:rPr lang="en-US" dirty="0"/>
              <a:t>10.    git config --global </a:t>
            </a:r>
            <a:r>
              <a:rPr lang="en-US" dirty="0" err="1"/>
              <a:t>user.email</a:t>
            </a:r>
            <a:r>
              <a:rPr lang="en-US" dirty="0"/>
              <a:t> "</a:t>
            </a:r>
            <a:r>
              <a:rPr lang="en-US" dirty="0" err="1"/>
              <a:t>you@example.com</a:t>
            </a:r>
            <a:r>
              <a:rPr lang="en-US" dirty="0"/>
              <a:t>"</a:t>
            </a:r>
          </a:p>
          <a:p>
            <a:r>
              <a:rPr lang="en-US" dirty="0"/>
              <a:t>         git config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VLab</a:t>
            </a:r>
            <a:r>
              <a:rPr lang="en-US" dirty="0"/>
              <a:t> uses different user names</a:t>
            </a:r>
          </a:p>
          <a:p>
            <a:endParaRPr lang="en-US" dirty="0"/>
          </a:p>
          <a:p>
            <a:r>
              <a:rPr lang="en-US" dirty="0"/>
              <a:t>11. checkout a specific file from another branch</a:t>
            </a:r>
          </a:p>
          <a:p>
            <a:r>
              <a:rPr lang="en-US" dirty="0"/>
              <a:t>    git checkout </a:t>
            </a:r>
            <a:r>
              <a:rPr lang="en-US" dirty="0" err="1"/>
              <a:t>gsd</a:t>
            </a:r>
            <a:r>
              <a:rPr lang="en-US" dirty="0"/>
              <a:t>/develop -- </a:t>
            </a:r>
            <a:r>
              <a:rPr lang="en-US" dirty="0" err="1"/>
              <a:t>src</a:t>
            </a:r>
            <a:r>
              <a:rPr lang="en-US" dirty="0"/>
              <a:t>/setuppw.f90</a:t>
            </a:r>
          </a:p>
          <a:p>
            <a:r>
              <a:rPr lang="en-US" dirty="0"/>
              <a:t>    git show </a:t>
            </a:r>
            <a:r>
              <a:rPr lang="en-US" dirty="0" err="1"/>
              <a:t>gsd</a:t>
            </a:r>
            <a:r>
              <a:rPr lang="en-US" dirty="0"/>
              <a:t>/</a:t>
            </a:r>
            <a:r>
              <a:rPr lang="en-US" dirty="0" err="1"/>
              <a:t>develop:src</a:t>
            </a:r>
            <a:r>
              <a:rPr lang="en-US" dirty="0"/>
              <a:t>/</a:t>
            </a:r>
            <a:r>
              <a:rPr lang="en-US" dirty="0" err="1"/>
              <a:t>gsi</a:t>
            </a:r>
            <a:r>
              <a:rPr lang="en-US" dirty="0"/>
              <a:t>/setuppw.f90 &gt; </a:t>
            </a:r>
            <a:r>
              <a:rPr lang="en-US" dirty="0" err="1"/>
              <a:t>tmp.txt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12. git fetch vs git pull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13.  find out which remote branch a local one is tracking</a:t>
            </a:r>
          </a:p>
          <a:p>
            <a:r>
              <a:rPr lang="en-US" dirty="0"/>
              <a:t>        git branch -</a:t>
            </a:r>
            <a:r>
              <a:rPr lang="en-US" dirty="0" err="1"/>
              <a:t>vv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14. git branch -r (|grep -</a:t>
            </a:r>
            <a:r>
              <a:rPr lang="en-US" dirty="0" err="1"/>
              <a:t>i</a:t>
            </a:r>
            <a:r>
              <a:rPr lang="en-US" dirty="0"/>
              <a:t> “map”)    ## search a branch</a:t>
            </a:r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AC8C8246-D3F9-2F4B-888C-21B428E9D023}"/>
              </a:ext>
            </a:extLst>
          </p:cNvPr>
          <p:cNvSpPr/>
          <p:nvPr/>
        </p:nvSpPr>
        <p:spPr>
          <a:xfrm>
            <a:off x="9072979" y="421231"/>
            <a:ext cx="2334827" cy="1522979"/>
          </a:xfrm>
          <a:prstGeom prst="irregularSeal2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432FF"/>
                </a:solidFill>
              </a:rPr>
              <a:t>tips</a:t>
            </a:r>
          </a:p>
        </p:txBody>
      </p:sp>
    </p:spTree>
    <p:extLst>
      <p:ext uri="{BB962C8B-B14F-4D97-AF65-F5344CB8AC3E}">
        <p14:creationId xmlns:p14="http://schemas.microsoft.com/office/powerpoint/2010/main" val="46031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1107</Words>
  <Application>Microsoft Macintosh PowerPoint</Application>
  <PresentationFormat>Widescreen</PresentationFormat>
  <Paragraphs>135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-webkit-standard</vt:lpstr>
      <vt:lpstr>Montserrat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Guoqing Ge</dc:creator>
  <cp:lastModifiedBy>Guoqing Ge</cp:lastModifiedBy>
  <cp:revision>50</cp:revision>
  <dcterms:created xsi:type="dcterms:W3CDTF">2020-01-27T19:54:19Z</dcterms:created>
  <dcterms:modified xsi:type="dcterms:W3CDTF">2020-01-31T22:24:56Z</dcterms:modified>
</cp:coreProperties>
</file>